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859" r:id="rId3"/>
    <p:sldId id="1017" r:id="rId4"/>
    <p:sldId id="1018" r:id="rId5"/>
    <p:sldId id="1019" r:id="rId6"/>
    <p:sldId id="1020" r:id="rId7"/>
    <p:sldId id="1021" r:id="rId8"/>
    <p:sldId id="1022" r:id="rId9"/>
    <p:sldId id="1024" r:id="rId10"/>
    <p:sldId id="1025" r:id="rId11"/>
    <p:sldId id="1026" r:id="rId12"/>
    <p:sldId id="1027" r:id="rId13"/>
    <p:sldId id="1028" r:id="rId14"/>
    <p:sldId id="1029" r:id="rId15"/>
    <p:sldId id="1030" r:id="rId16"/>
    <p:sldId id="1031" r:id="rId17"/>
    <p:sldId id="1032" r:id="rId18"/>
    <p:sldId id="1033" r:id="rId19"/>
    <p:sldId id="1034" r:id="rId20"/>
    <p:sldId id="1035" r:id="rId21"/>
    <p:sldId id="1036" r:id="rId22"/>
    <p:sldId id="1037" r:id="rId23"/>
    <p:sldId id="1038" r:id="rId24"/>
    <p:sldId id="1023" r:id="rId25"/>
    <p:sldId id="1039" r:id="rId26"/>
    <p:sldId id="1040" r:id="rId27"/>
    <p:sldId id="1041" r:id="rId28"/>
    <p:sldId id="1042" r:id="rId29"/>
    <p:sldId id="1043" r:id="rId30"/>
    <p:sldId id="1045" r:id="rId31"/>
    <p:sldId id="1046" r:id="rId32"/>
    <p:sldId id="1047" r:id="rId33"/>
    <p:sldId id="1048" r:id="rId34"/>
    <p:sldId id="1044" r:id="rId35"/>
    <p:sldId id="1049" r:id="rId36"/>
    <p:sldId id="1050" r:id="rId37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2.xml"/><Relationship Id="rId39" Type="http://schemas.openxmlformats.org/officeDocument/2006/relationships/presProps" Target="presProps.xml"/><Relationship Id="rId38" Type="http://schemas.openxmlformats.org/officeDocument/2006/relationships/notesMaster" Target="notesMasters/notesMaster1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 必修 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8.png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8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9.png"/><Relationship Id="rId1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</a:t>
            </a:r>
            <a:r>
              <a:rPr lang="zh-CN" altLang="en-US" sz="5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物质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及其变化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　物质的分类及转化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分散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系及其分类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分散系的概念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4" name="知识点3.EPS" descr="id:214749117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445895" cy="3841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8782" y="1700808"/>
            <a:ext cx="6859855" cy="2291515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81899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790" y="4546182"/>
            <a:ext cx="5698639" cy="1662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2746" y="69269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胶体的分类、制备与性质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分类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86698" y="1935416"/>
            <a:ext cx="6339516" cy="24390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7650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胶体的制备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在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100mL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小烧杯中加入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40mL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蒸馏水，加热至沸腾后，向沸水中逐滴滴入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滴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FeCl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饱和溶液，继续煮沸至液体呈红褐色，停止加热，制得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胶体。反应的化学方程式：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FeCl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+mj-ea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胶体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胶体的性质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——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丁达尔效应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概念：当光束通过胶体时，可以看到一条光亮的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，这是胶体粒子对光线散射形成的，叫作丁达尔效应。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应用：丁达尔效应可被用来区分胶体和溶液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76500"/>
              </a:xfrm>
              <a:blipFill rotWithShape="1">
                <a:blip r:embed="rId1"/>
                <a:stretch>
                  <a:fillRect l="-2" t="-13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957246"/>
            <a:ext cx="11485848" cy="499203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096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胶体的本质是分散质粒子的直径介于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nm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之间的分散系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但不是粒子直径介于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nm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之间的物质就是胶体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如果是单一物质就不是胶体。例如不能说粒子直径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nm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的氢氧化铁是胶体。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胶体的胶粒是由许多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粒子聚集在一起形成的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其直径为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nm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这样的胶体称为粒子胶体。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淀粉属于高分子化合物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其单个分子的直径在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nm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范围之内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淀粉溶液属于胶体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这样的胶体称为分子胶体。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纳米材料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是指直径为几纳米至几十纳米的材料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不是胶体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只有纳米材料分散到分散剂中才可以形成胶体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961559"/>
            <a:ext cx="1997251" cy="474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酸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、碱、盐的性质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酸的通性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以稀盐酸为例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4.EPS" descr="id:214749119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314450" cy="3492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37094" y="1772816"/>
            <a:ext cx="6133368" cy="4622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碱的通性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为例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1431360"/>
            <a:ext cx="7061098" cy="357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盐的通性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22798" y="1647384"/>
            <a:ext cx="7158045" cy="2843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875570"/>
            <a:ext cx="11485848" cy="242799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34566" y="836712"/>
                <a:ext cx="11485848" cy="3168175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单质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到盐的转化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部分金属单质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碱性氧化物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𝐇</m:t>
                              </m:r>
                            </m:e>
                            <m:sub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𝐎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碱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盐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部分非金属单质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酸性氧化物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𝐇</m:t>
                              </m:r>
                            </m:e>
                            <m:sub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𝐎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酸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盐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zh-CN" altLang="en-US" dirty="0"/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4566" y="836712"/>
                <a:ext cx="11485848" cy="3168175"/>
              </a:xfrm>
              <a:blipFill rotWithShape="1">
                <a:blip r:embed="rId2"/>
                <a:stretch>
                  <a:fillRect l="-5" t="-13" r="5" b="-27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999312"/>
            <a:ext cx="1388797" cy="4573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4502" y="1599962"/>
            <a:ext cx="651221" cy="47947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358" y="2602947"/>
            <a:ext cx="651221" cy="4794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7490" y="1719392"/>
            <a:ext cx="2795354" cy="4726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6950" y="2655496"/>
            <a:ext cx="2807474" cy="4928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3499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</a:t>
            </a:r>
            <a:r>
              <a:rPr lang="zh-CN" altLang="zh-CN" b="1" dirty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的转化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基本依据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化学变化过程中，元素是不会改变的，即化学反应中的质量守恒。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物质转化的应用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物质制备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pic>
        <p:nvPicPr>
          <p:cNvPr id="4" name="知识点5.EPS" descr="id:214749121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4076" y="886975"/>
            <a:ext cx="1390650" cy="3695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862" y="3525921"/>
            <a:ext cx="4661525" cy="1177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工业生产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最适当方法的选择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工业上制取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不采用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反应的原因：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作为原料，来源少，成本高；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主要采用电解饱和食盐水的方法制取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过去曾采用盐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反应的方法制取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4806" y="1844824"/>
            <a:ext cx="6742275" cy="2026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0910" y="620688"/>
            <a:ext cx="4524422" cy="64465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0" y="1268760"/>
            <a:ext cx="7095137" cy="5328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828362"/>
            <a:ext cx="11485848" cy="391536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76248"/>
          </a:xfrm>
        </p:spPr>
        <p:txBody>
          <a:bodyPr/>
          <a:lstStyle/>
          <a:p>
            <a:pPr algn="l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、碱、盐、氧化物之间的转化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897020"/>
            <a:ext cx="1430801" cy="4532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0870" y="1591276"/>
            <a:ext cx="5184576" cy="2929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427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胶体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的性质与比较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三种分散系的比较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4806" y="908323"/>
            <a:ext cx="6856425" cy="653368"/>
          </a:xfrm>
          <a:prstGeom prst="rect">
            <a:avLst/>
          </a:prstGeom>
        </p:spPr>
      </p:pic>
      <p:pic>
        <p:nvPicPr>
          <p:cNvPr id="5" name="要点1.EPS" descr="id:2147491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060451"/>
            <a:ext cx="948690" cy="333375"/>
          </a:xfrm>
          <a:prstGeom prst="rect">
            <a:avLst/>
          </a:prstGeom>
        </p:spPr>
      </p:pic>
      <p:pic>
        <p:nvPicPr>
          <p:cNvPr id="6" name="25ghr249.jpg" descr="id:214749125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5507" y="3356992"/>
            <a:ext cx="7344410" cy="1152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908720"/>
          <a:ext cx="11305257" cy="5211908"/>
        </p:xfrm>
        <a:graphic>
          <a:graphicData uri="http://schemas.openxmlformats.org/drawingml/2006/table">
            <a:tbl>
              <a:tblPr firstRow="1" firstCol="1" bandRow="1"/>
              <a:tblGrid>
                <a:gridCol w="1440160"/>
                <a:gridCol w="2592288"/>
                <a:gridCol w="3888432"/>
                <a:gridCol w="3384377"/>
              </a:tblGrid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胶体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浊液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外观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均一、稳定、透明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均一、介稳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不均一、不透明、不稳定</a:t>
                      </a:r>
                      <a:endParaRPr lang="zh-CN" sz="24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43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NaCl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溶液、碘酒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稀豆浆、鸡蛋清、淀粉溶液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油水混合物、泥浆水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能否透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过滤纸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43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能否透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过半透膜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245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胶体的净化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渗析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用于分离胶体与溶液。将胶体与溶液放入半透膜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如玻璃纸、蛋壳内膜等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中，溶液中的溶质分子或离子可以透过半透膜，胶体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粒子不能透过半透膜而留在半透膜中。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过滤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用于分离胶体与浊液。胶体粒子可以透过滤纸，而浊液粒子不能透过滤纸</a:t>
            </a:r>
            <a:r>
              <a:rPr lang="zh-CN" altLang="zh-CN" b="1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8982" y="1340768"/>
            <a:ext cx="2952328" cy="1745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20688"/>
                <a:ext cx="11485848" cy="408740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和定量是中学化学研究物质性质、组成的常用方法。胶体是一种重要的分散系。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某兴趣小组按如下实验步骤制备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胶体：用洁净的烧杯取少量蒸馏水，加热至沸腾，向烧杯中慢慢加入数滴浓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CuCl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溶液，得到蓝色透明的液体。制备原理用化学方程式表示为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CuCl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沸水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胶体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胶体中分散质粒子的直径范围是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填字母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下同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nm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nm            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nm               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nm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20688"/>
                <a:ext cx="11485848" cy="4087401"/>
              </a:xfrm>
              <a:blipFill rotWithShape="1">
                <a:blip r:embed="rId1"/>
                <a:stretch>
                  <a:fillRect l="-2" t="-7" r="1" b="-9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71" y="783288"/>
            <a:ext cx="1186153" cy="401015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360854" y="530120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分散质粒子直径小于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的分散系是溶液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的分散系是浊液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胶体中分散质粒子直径在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905" y="5391800"/>
            <a:ext cx="999732" cy="40933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98767" y="47251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/>
                </a:solidFill>
              </a:rPr>
              <a:t>C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75" y="4782224"/>
            <a:ext cx="1046020" cy="423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浊液与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胶体性质不同，本质原因是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分散剂的种类不同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颜色和透明程度不同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分散质粒子的大小不同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分散质粒子所带电荷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6574" y="3927833"/>
            <a:ext cx="11440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、胶体、浊液的本质区别是分散质粒子的直径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Cu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OH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浊液与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Cu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OH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胶体性质不同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本质原因是分散质粒子的大小不同。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4039416"/>
            <a:ext cx="999732" cy="40933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98767" y="342377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/>
                </a:solidFill>
              </a:rPr>
              <a:t>C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75" y="3480857"/>
            <a:ext cx="1046020" cy="423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7919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下列用于判断胶体制备成功的最简单的方法是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丁达尔效应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半透膜实验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聚沉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448" y="3068960"/>
            <a:ext cx="999732" cy="4093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444" y="2948751"/>
            <a:ext cx="114892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胶体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的丁达尔效应操作简单、现象明显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是用于判断胶体制备成功的最简单的方法。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98767" y="24446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A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75" y="2501775"/>
            <a:ext cx="1046020" cy="423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实验过程中，有一位同学向烧杯中一次性加入大量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CuCl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溶液，结果没有制得胶体，反而出现了浑浊，请分析他实验失败的原因：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9998" y="2489598"/>
            <a:ext cx="11485848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spc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胶体中加入电解质会使胶体发生聚沉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该同学一次性加入大量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CuCl</a:t>
            </a:r>
            <a:r>
              <a:rPr lang="en-US" altLang="zh-CN" sz="2400" spc="1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导致胶体发生了聚沉。</a:t>
            </a:r>
            <a:endParaRPr lang="zh-CN" altLang="zh-CN" sz="1050" spc="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9322" y="2624988"/>
            <a:ext cx="999732" cy="40933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12635" y="1913534"/>
            <a:ext cx="235032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胶体发生了聚沉</a:t>
            </a:r>
            <a:endParaRPr lang="zh-CN" altLang="zh-CN" sz="105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75" y="2021641"/>
            <a:ext cx="1046020" cy="423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388843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液、胶体、溶液三种分散系的本质区别是分散质粒子的直径大小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可通过以下图示加以记忆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球代表浊液中的分散质粒子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球代表胶体中的胶粒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球代表溶液中溶质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044" y="2439472"/>
            <a:ext cx="5505450" cy="2085975"/>
          </a:xfrm>
          <a:prstGeom prst="rect">
            <a:avLst/>
          </a:prstGeom>
        </p:spPr>
      </p:pic>
      <p:pic>
        <p:nvPicPr>
          <p:cNvPr id="5" name="顿有所悟.EPS" descr="id:21474912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27304"/>
            <a:ext cx="1650365" cy="361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的转化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单质、氧化物、酸、碱和盐的转化关系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要点2.EPS" descr="id:214749131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952500" cy="3340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878" y="1844824"/>
            <a:ext cx="5705777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根据物质的元素组成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696703"/>
            <a:ext cx="6935079" cy="644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61123"/>
            <a:ext cx="1536380" cy="46160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90750" y="1227371"/>
            <a:ext cx="38972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A451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根据物质的组成和性质分类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6677" y="2204863"/>
            <a:ext cx="5548955" cy="4381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5882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注意事项：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金属与酸反应的条件：金属为金属活动性顺序表中氢前面的金属。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金属与盐反应的条件：活泼金属置换出不活泼金属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等除外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盐与酸反应的条件：强酸制取弱酸。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盐与盐反应的条件：两反应物可溶，生成物中至少有一种是沉淀。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盐与碱反应的条件：两反应物可溶，生成物中至少有一种是难溶物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618045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无机基本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反应类型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latinLnBrk="0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645150" algn="l"/>
                    <a:tab pos="9862820" algn="l"/>
                    <a:tab pos="5645150" algn="l"/>
                    <a:tab pos="9862820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化合反应：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……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latinLnBrk="0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645150" algn="l"/>
                    <a:tab pos="9862820" algn="l"/>
                    <a:tab pos="5645150" algn="l"/>
                    <a:tab pos="986282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分解反应：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latinLnBrk="0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645150" algn="l"/>
                    <a:tab pos="9862820" algn="l"/>
                    <a:tab pos="5645150" algn="l"/>
                    <a:tab pos="986282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置换反应：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BC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latinLnBrk="0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645150" algn="l"/>
                    <a:tab pos="9862820" algn="l"/>
                    <a:tab pos="5645150" algn="l"/>
                    <a:tab pos="986282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复分解反应：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CB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6180455"/>
              </a:xfrm>
              <a:blipFill rotWithShape="1">
                <a:blip r:embed="rId1"/>
                <a:stretch>
                  <a:fillRect l="-2" t="-10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908720"/>
            <a:ext cx="6907595" cy="2941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6840" y="999312"/>
            <a:ext cx="11386998" cy="180020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常见的置换反应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金属与酸、盐的置换反应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还原某些金属氧化物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碳与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反应制取水煤气等。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复分解反应一般是酸、碱、盐之间的反应。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28" y="999312"/>
            <a:ext cx="2076519" cy="497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图表示部分常见物质的相互转化关系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反应条件已省略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一定是同一反应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图中涉及物质的类别不包含酸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中的化学反应说明氧气具有可燃性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图中涉及的氧化物中属于酸性氧化物的有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133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23847" y="1016918"/>
            <a:ext cx="1004570" cy="3238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326" y="1484784"/>
            <a:ext cx="4536504" cy="271677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56516" y="434144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/>
                </a:solidFill>
              </a:rPr>
              <a:t>B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985" y="4379814"/>
            <a:ext cx="1046020" cy="423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可能是二氧化碳和氢氧化钙反应生成碳酸钙沉淀和水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也可能是氢氧化钙和可溶性碳酸盐反应生成碳酸钙沉淀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可能是二氧化碳和氢氧化钙溶液反应生成碳酸钙沉淀和水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不一定是同一个反应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图中涉及物质的类别有盐、碱和氧化物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不包含酸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中的化学反应是物质与氧气的反应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说明氧气能支持燃烧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氧气没有可燃性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图中涉及的氧化物中属于酸性氧化物的有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分别是二氧化碳、二氧化硫和五氧化二磷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034406" cy="46841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4966" y="4077072"/>
            <a:ext cx="3960440" cy="2371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1007130"/>
            <a:ext cx="11485848" cy="98171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强碱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可由其金属氧化物和水反应制备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如氢氧化钙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弱碱可由强碱与可溶性弱碱盐反应制得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不能用氧化物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与水反应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208" y="997188"/>
            <a:ext cx="2039559" cy="497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008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根据物质的性质对氧化物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50" y="1328703"/>
            <a:ext cx="7328687" cy="26763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894513"/>
            <a:ext cx="11368120" cy="280452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酸性、碱性氧化物的理解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碱性氧化物一定是金属氧化物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金属氧化物不一定是碱性氧化物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酸性氧化物不一定是非金属氧化物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非金属氧化物不一定是酸性氧化物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915916"/>
            <a:ext cx="2097324" cy="515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1855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的分类方法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树状分类法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概念：根据物质的组成对物质进行分类的方法。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举例：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574" y="862447"/>
            <a:ext cx="1588693" cy="50093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2518631"/>
            <a:ext cx="6251536" cy="3934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交叉分类法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概念：对物质从不同的角度进行分类的方法。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6814" y="2546836"/>
            <a:ext cx="5930725" cy="1725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9794" y="876883"/>
            <a:ext cx="11426908" cy="415487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间的关系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包含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树状分类法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55296"/>
            <a:ext cx="1583657" cy="51322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774" y="1935416"/>
            <a:ext cx="6742275" cy="2817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243" y="804523"/>
            <a:ext cx="11353587" cy="444326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交叉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分类法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612" y="1811144"/>
            <a:ext cx="4665890" cy="28410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3478</Words>
  <Application>WPS 演示</Application>
  <PresentationFormat>自定义</PresentationFormat>
  <Paragraphs>221</Paragraphs>
  <Slides>35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Cambria Math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微信用户</cp:lastModifiedBy>
  <cp:revision>386</cp:revision>
  <dcterms:created xsi:type="dcterms:W3CDTF">2020-11-06T05:24:00Z</dcterms:created>
  <dcterms:modified xsi:type="dcterms:W3CDTF">2025-06-25T08:56:57Z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A0443F5179794CE789E6A4EAA4BDFD08_12</vt:lpwstr>
  </property>
</Properties>
</file>